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handoutMasterIdLst>
    <p:handoutMasterId r:id="rId29"/>
  </p:handoutMasterIdLst>
  <p:sldIdLst>
    <p:sldId id="256" r:id="rId4"/>
    <p:sldId id="285" r:id="rId5"/>
    <p:sldId id="272" r:id="rId6"/>
    <p:sldId id="283" r:id="rId7"/>
    <p:sldId id="273" r:id="rId8"/>
    <p:sldId id="279" r:id="rId9"/>
    <p:sldId id="269" r:id="rId10"/>
    <p:sldId id="266" r:id="rId11"/>
    <p:sldId id="281" r:id="rId12"/>
    <p:sldId id="275" r:id="rId13"/>
    <p:sldId id="264" r:id="rId14"/>
    <p:sldId id="259" r:id="rId15"/>
    <p:sldId id="277" r:id="rId16"/>
    <p:sldId id="278" r:id="rId17"/>
    <p:sldId id="282" r:id="rId18"/>
    <p:sldId id="261" r:id="rId19"/>
    <p:sldId id="286" r:id="rId20"/>
    <p:sldId id="290" r:id="rId21"/>
    <p:sldId id="294" r:id="rId22"/>
    <p:sldId id="287" r:id="rId23"/>
    <p:sldId id="289" r:id="rId24"/>
    <p:sldId id="288" r:id="rId25"/>
    <p:sldId id="284" r:id="rId26"/>
    <p:sldId id="293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4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C0483-203B-4501-AD47-18C687D34783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1F851-FBDD-467E-9203-F68F2BE30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2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76025-CE8A-4D6F-8780-F9F530B47C64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511"/>
            <a:ext cx="5607050" cy="4183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824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824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12F35-0D6D-4E0F-B3BF-2AF6B5397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8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29F233-06BC-44C3-957F-C54A43B5DFE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7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0920-11BF-4B95-A346-0619DEFFB8E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73D1679-EEA6-42F4-91DC-E732E81018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0920-11BF-4B95-A346-0619DEFFB8E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1679-EEA6-42F4-91DC-E732E8101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0920-11BF-4B95-A346-0619DEFFB8E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1679-EEA6-42F4-91DC-E732E8101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27C93C-E2B0-406A-AF8E-46FC847CC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FA2516-65AE-4479-BB15-5A3BCF493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8D6677-5E13-4DFF-9F6A-601A7D64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4AD-168E-4617-8E4D-0923DD527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617484-B793-4DEA-8493-394524E7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EDDD0A-5829-4D22-9097-7139E628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F4-5E19-4F1B-A107-DEA86216E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7046AC-9114-47B1-B52B-FCE69BAD6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EBB499-A161-4A50-A787-0DD680F47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C0B33B-880A-4E99-9CA1-173DE564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4AD-168E-4617-8E4D-0923DD527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BA13ED-D44C-4B13-9DD4-22017F45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2C0E84-2581-429D-9932-7FDE56AB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F4-5E19-4F1B-A107-DEA86216E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0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9BDDF-0046-42E0-8C2B-89C16AE87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86D257-8CA0-4BD5-808F-EEA8457CC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1C6497-0D73-43E6-AC97-8D793AC6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4AD-168E-4617-8E4D-0923DD527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8134A6-F35C-4ABB-9866-D740A183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A13450-653A-48AC-8E84-3EF79DBD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F4-5E19-4F1B-A107-DEA86216E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82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16837D-FA45-4A7C-A22F-46A713C5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1686BB-74F9-490C-BEF7-800201022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E25666-B765-4557-B1B3-ABB3AF9DB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9530E0-A47F-492C-BE94-DBB51BD4E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4AD-168E-4617-8E4D-0923DD527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7C1D28-1AA0-49D8-89B9-7A1148BD7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457FF4-A145-46B7-99E9-62F22229D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F4-5E19-4F1B-A107-DEA86216E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8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A80369-A68F-4C58-B2AC-243CE4B4D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23A2FA-90C2-413B-B82F-4F57C7425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958909-4E42-4C19-BBBA-766A2AB44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9554FAB-06BF-4153-916B-D152676F1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4F3C9CC-8416-4C49-B307-82361D324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C3DC835-1D52-4391-BEF1-AEB0B50A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4AD-168E-4617-8E4D-0923DD527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573EADD-35D1-41A7-AFE8-4FE954E1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C03EF0-248C-4CDF-B86C-29EF5ED2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F4-5E19-4F1B-A107-DEA86216E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51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F4C296-1601-4058-95B6-E71A1812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9B549D-609E-469B-A41D-67A979C7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4AD-168E-4617-8E4D-0923DD527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6E2FC3-7FEC-41D5-AB75-FCB3321F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9A2C4F-D1D6-4F4F-AB82-8C878D96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F4-5E19-4F1B-A107-DEA86216E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0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29A13F2-BE16-4322-9D9E-F9392FB2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4AD-168E-4617-8E4D-0923DD527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31A5D7-6010-4E7A-8616-7373E51E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64DAFE-0C69-4930-9C44-B6DD3DB5E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F4-5E19-4F1B-A107-DEA86216E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63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699C1-212E-4F08-BCD4-54654B48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97FFB0-4EDE-419B-9182-A80FDFD5C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241826-9926-4755-81CA-C7944406B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89C0A2-8D01-4C48-823F-41288540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4AD-168E-4617-8E4D-0923DD527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10C2A0-68E9-47B7-8988-3C1BAB4B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9F1A5E-4103-4B9D-8AC0-9A5F91B7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F4-5E19-4F1B-A107-DEA86216E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4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0920-11BF-4B95-A346-0619DEFFB8E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1679-EEA6-42F4-91DC-E732E81018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ECCB2-F69D-4E99-999F-95C617F8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6DD289-36A6-4D1A-9E92-558AA8F8C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4BF1A4-24CD-4A1F-9412-A58B72E46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E6CF0F-E8BB-4270-A2C7-B15ABA4E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4AD-168E-4617-8E4D-0923DD527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AE0558-4C54-4C0B-959B-FA6A6AFA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FA2B17-85E5-40F5-B301-5A5E6A27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F4-5E19-4F1B-A107-DEA86216E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1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19398-453F-47E8-B225-EA3B3D09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916AE7-0CEF-4824-A90A-F3F451DDD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8673D6-9A13-475B-B499-58FAEB30E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4AD-168E-4617-8E4D-0923DD527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1FC485-E036-4968-AD9C-E81AF5C6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0C41AE-1D3A-4237-A35C-9CCCA9A9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F4-5E19-4F1B-A107-DEA86216E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62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8561F7E-FC12-40CD-85DA-C886A72D4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A43912-504C-4FE5-AEC8-4CAA672B7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48EC57-F8A7-4A70-B9D1-52C9ABD3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4AD-168E-4617-8E4D-0923DD527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E2066D-DB74-45CF-BC1A-9B598B8A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8B357C-77FC-44D8-BA77-3B16F253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F4-5E19-4F1B-A107-DEA86216E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88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6028" y="3398184"/>
            <a:ext cx="7847919" cy="140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12A8-ACDD-4488-AFD7-1F350705E204}" type="datetime1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D60E6-1E79-4F88-BE8B-AC0FBF6B1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653B-4C35-4893-90E1-460705BAAAAF}" type="datetime1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7CF7-8DCF-43DD-8249-E90D04963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30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384" y="4600015"/>
            <a:ext cx="7849054" cy="140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4FCB-5744-47C9-BDD3-1A35504D0135}" type="datetime1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B9D3-D3A7-47C1-AB92-84EFC93F5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98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3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3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83CF-8E6F-4EC9-8260-36444E689F2D}" type="datetime1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3CADB-17C0-4616-9C41-F89156F85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3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7931" y="4046158"/>
            <a:ext cx="4709272" cy="113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8" indent="0">
              <a:buNone/>
              <a:defRPr sz="1600" b="1"/>
            </a:lvl4pPr>
            <a:lvl5pPr marL="1828597" indent="0">
              <a:buNone/>
              <a:defRPr sz="1600" b="1"/>
            </a:lvl5pPr>
            <a:lvl6pPr marL="2285746" indent="0">
              <a:buNone/>
              <a:defRPr sz="1600" b="1"/>
            </a:lvl6pPr>
            <a:lvl7pPr marL="2742895" indent="0">
              <a:buNone/>
              <a:defRPr sz="1600" b="1"/>
            </a:lvl7pPr>
            <a:lvl8pPr marL="3200044" indent="0">
              <a:buNone/>
              <a:defRPr sz="1600" b="1"/>
            </a:lvl8pPr>
            <a:lvl9pPr marL="365719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8" indent="0">
              <a:buNone/>
              <a:defRPr sz="1600" b="1"/>
            </a:lvl4pPr>
            <a:lvl5pPr marL="1828597" indent="0">
              <a:buNone/>
              <a:defRPr sz="1600" b="1"/>
            </a:lvl5pPr>
            <a:lvl6pPr marL="2285746" indent="0">
              <a:buNone/>
              <a:defRPr sz="1600" b="1"/>
            </a:lvl6pPr>
            <a:lvl7pPr marL="2742895" indent="0">
              <a:buNone/>
              <a:defRPr sz="1600" b="1"/>
            </a:lvl7pPr>
            <a:lvl8pPr marL="3200044" indent="0">
              <a:buNone/>
              <a:defRPr sz="1600" b="1"/>
            </a:lvl8pPr>
            <a:lvl9pPr marL="365719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EC62E-E3DF-40CA-97DD-5265732007F5}" type="datetime1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7555F-7E52-44A9-A754-C5F53D794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5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A28F-B20D-48C4-A916-2B29F6AAE4AA}" type="datetime1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F5AA1-228C-4F5E-9074-6B679EDFE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70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F81E4-91F4-4CB4-AFFB-B8ACE8E26804}" type="datetime1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6A73-BCF8-4BFB-AC6D-BD3EBC5AB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0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0920-11BF-4B95-A346-0619DEFFB8E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73D1679-EEA6-42F4-91DC-E732E81018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706" y="3579846"/>
            <a:ext cx="5579128" cy="226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8" indent="0">
              <a:buNone/>
              <a:defRPr sz="1000"/>
            </a:lvl3pPr>
            <a:lvl4pPr marL="1371448" indent="0">
              <a:buNone/>
              <a:defRPr sz="900"/>
            </a:lvl4pPr>
            <a:lvl5pPr marL="1828597" indent="0">
              <a:buNone/>
              <a:defRPr sz="900"/>
            </a:lvl5pPr>
            <a:lvl6pPr marL="2285746" indent="0">
              <a:buNone/>
              <a:defRPr sz="900"/>
            </a:lvl6pPr>
            <a:lvl7pPr marL="2742895" indent="0">
              <a:buNone/>
              <a:defRPr sz="900"/>
            </a:lvl7pPr>
            <a:lvl8pPr marL="3200044" indent="0">
              <a:buNone/>
              <a:defRPr sz="900"/>
            </a:lvl8pPr>
            <a:lvl9pPr marL="365719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7C81-1C61-4DC8-8E6A-A8B87F6BCBBC}" type="datetime1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E91C7-BC16-4540-A912-FCF3843F5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29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298" indent="0">
              <a:buNone/>
              <a:defRPr sz="2400"/>
            </a:lvl3pPr>
            <a:lvl4pPr marL="1371448" indent="0">
              <a:buNone/>
              <a:defRPr sz="2000"/>
            </a:lvl4pPr>
            <a:lvl5pPr marL="1828597" indent="0">
              <a:buNone/>
              <a:defRPr sz="2000"/>
            </a:lvl5pPr>
            <a:lvl6pPr marL="2285746" indent="0">
              <a:buNone/>
              <a:defRPr sz="2000"/>
            </a:lvl6pPr>
            <a:lvl7pPr marL="2742895" indent="0">
              <a:buNone/>
              <a:defRPr sz="2000"/>
            </a:lvl7pPr>
            <a:lvl8pPr marL="3200044" indent="0">
              <a:buNone/>
              <a:defRPr sz="2000"/>
            </a:lvl8pPr>
            <a:lvl9pPr marL="365719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8" indent="0">
              <a:buNone/>
              <a:defRPr sz="1000"/>
            </a:lvl3pPr>
            <a:lvl4pPr marL="1371448" indent="0">
              <a:buNone/>
              <a:defRPr sz="900"/>
            </a:lvl4pPr>
            <a:lvl5pPr marL="1828597" indent="0">
              <a:buNone/>
              <a:defRPr sz="900"/>
            </a:lvl5pPr>
            <a:lvl6pPr marL="2285746" indent="0">
              <a:buNone/>
              <a:defRPr sz="900"/>
            </a:lvl6pPr>
            <a:lvl7pPr marL="2742895" indent="0">
              <a:buNone/>
              <a:defRPr sz="900"/>
            </a:lvl7pPr>
            <a:lvl8pPr marL="3200044" indent="0">
              <a:buNone/>
              <a:defRPr sz="900"/>
            </a:lvl8pPr>
            <a:lvl9pPr marL="365719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5A67-EA1D-4968-8213-A813D6E90AAD}" type="datetime1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E08C2-3211-4182-9D4E-DFA5608FC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73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2420-5CCD-4B44-90B6-C55F4590C379}" type="datetime1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39ADE-76A0-4F60-A407-6B87EFA41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9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B3B93-5A36-4DFD-ABD8-C8A82F1E70F0}" type="datetime1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34C15-3C63-4789-83F6-E1E4ADA3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0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0920-11BF-4B95-A346-0619DEFFB8E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1679-EEA6-42F4-91DC-E732E81018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0920-11BF-4B95-A346-0619DEFFB8E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1679-EEA6-42F4-91DC-E732E81018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0920-11BF-4B95-A346-0619DEFFB8E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1679-EEA6-42F4-91DC-E732E8101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0920-11BF-4B95-A346-0619DEFFB8E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1679-EEA6-42F4-91DC-E732E8101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0920-11BF-4B95-A346-0619DEFFB8E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1679-EEA6-42F4-91DC-E732E81018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0920-11BF-4B95-A346-0619DEFFB8E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73D1679-EEA6-42F4-91DC-E732E81018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FC0920-11BF-4B95-A346-0619DEFFB8E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73D1679-EEA6-42F4-91DC-E732E81018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CCDC94-7DE3-42AB-A14C-201635C1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F81572-CB8A-4A0B-A5EB-C081B9CAF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B7D496-7702-4CE0-8FE3-E1CFEE985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514AD-168E-4617-8E4D-0923DD527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E8B937-F581-4B6E-ACBD-9B74519C1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EF8C68-6BDB-41E6-BA9D-FC8B0B3C9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E8F4-5E19-4F1B-A107-DEA86216E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7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1317"/>
            <a:ext cx="9144000" cy="228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360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974" y="533681"/>
            <a:ext cx="8230054" cy="990319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974" y="1599640"/>
            <a:ext cx="8230054" cy="487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360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974" y="18210"/>
            <a:ext cx="2896054" cy="329172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3603" fontAlgn="base">
              <a:spcBef>
                <a:spcPct val="0"/>
              </a:spcBef>
              <a:spcAft>
                <a:spcPct val="0"/>
              </a:spcAft>
              <a:defRPr/>
            </a:pPr>
            <a:fld id="{A59D2994-0CA8-4847-8BCA-64FF4F4F7AE3}" type="datetime1">
              <a:rPr lang="en-US">
                <a:cs typeface="Arial" charset="0"/>
              </a:rPr>
              <a:pPr defTabSz="913603" fontAlgn="base">
                <a:spcBef>
                  <a:spcPct val="0"/>
                </a:spcBef>
                <a:spcAft>
                  <a:spcPct val="0"/>
                </a:spcAft>
                <a:defRPr/>
              </a:pPr>
              <a:t>10/16/2017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10"/>
            <a:ext cx="4115027" cy="329172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91360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10"/>
            <a:ext cx="1067027" cy="329172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913603" fontAlgn="base">
              <a:spcBef>
                <a:spcPct val="0"/>
              </a:spcBef>
              <a:spcAft>
                <a:spcPct val="0"/>
              </a:spcAft>
              <a:defRPr/>
            </a:pPr>
            <a:fld id="{D6D7B1B0-5010-443F-B474-DD04504897F8}" type="slidenum">
              <a:rPr lang="en-US">
                <a:cs typeface="Arial" charset="0"/>
              </a:rPr>
              <a:pPr defTabSz="9136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90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3603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defTabSz="91360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defTabSz="91360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defTabSz="91360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defTabSz="91360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355564" algn="l" defTabSz="913603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711129" algn="l" defTabSz="913603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066693" algn="l" defTabSz="913603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422258" algn="l" defTabSz="913603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721" indent="-182721" algn="l" defTabSz="91360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02" indent="-182721" algn="l" defTabSz="91360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882" indent="-182721" algn="l" defTabSz="91360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963" indent="-182721" algn="l" defTabSz="91360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684" indent="-137041" algn="l" defTabSz="91360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371448" indent="-182860" algn="l" defTabSz="91429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307" indent="-182860" algn="l" defTabSz="91429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167" indent="-182860" algn="l" defTabSz="91429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027" indent="-182860" algn="l" defTabSz="91429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7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400800" cy="1143000"/>
          </a:xfrm>
        </p:spPr>
        <p:txBody>
          <a:bodyPr/>
          <a:lstStyle/>
          <a:p>
            <a:r>
              <a:rPr lang="en-US" dirty="0"/>
              <a:t>Community Update</a:t>
            </a:r>
          </a:p>
          <a:p>
            <a:r>
              <a:rPr lang="en-US" dirty="0"/>
              <a:t>October 13,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Belmont High School Building Committee </a:t>
            </a:r>
            <a:br>
              <a:rPr lang="en-US" dirty="0"/>
            </a:br>
            <a:r>
              <a:rPr lang="en-US" dirty="0"/>
              <a:t>BHSBC</a:t>
            </a:r>
          </a:p>
        </p:txBody>
      </p:sp>
    </p:spTree>
    <p:extLst>
      <p:ext uri="{BB962C8B-B14F-4D97-AF65-F5344CB8AC3E}">
        <p14:creationId xmlns:p14="http://schemas.microsoft.com/office/powerpoint/2010/main" val="25881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196" eaLnBrk="1" fontAlgn="auto" hangingPunct="1">
              <a:spcAft>
                <a:spcPts val="0"/>
              </a:spcAft>
              <a:defRPr/>
            </a:pPr>
            <a:r>
              <a:rPr lang="en-US" sz="2500" dirty="0">
                <a:solidFill>
                  <a:srgbClr val="FF0000"/>
                </a:solidFill>
              </a:rPr>
              <a:t/>
            </a:r>
            <a:br>
              <a:rPr lang="en-US" sz="2500" dirty="0">
                <a:solidFill>
                  <a:srgbClr val="FF0000"/>
                </a:solidFill>
              </a:rPr>
            </a:br>
            <a:r>
              <a:rPr lang="en-US" sz="2500" dirty="0">
                <a:solidFill>
                  <a:srgbClr val="FF0000"/>
                </a:solidFill>
              </a:rPr>
              <a:t>                   </a:t>
            </a:r>
            <a:r>
              <a:rPr lang="en-US" sz="2500" dirty="0"/>
              <a:t>Decision and Roles on Configuration Options</a:t>
            </a:r>
          </a:p>
        </p:txBody>
      </p:sp>
      <p:sp>
        <p:nvSpPr>
          <p:cNvPr id="6" name="Oval 5"/>
          <p:cNvSpPr/>
          <p:nvPr/>
        </p:nvSpPr>
        <p:spPr>
          <a:xfrm>
            <a:off x="1928813" y="2084296"/>
            <a:ext cx="2558143" cy="210390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05" tIns="35552" rIns="71105" bIns="35552" anchor="ctr"/>
          <a:lstStyle/>
          <a:p>
            <a:pPr algn="ctr" defTabSz="91350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292934"/>
                </a:solidFill>
              </a:rPr>
              <a:t>BOS</a:t>
            </a:r>
          </a:p>
        </p:txBody>
      </p:sp>
      <p:sp>
        <p:nvSpPr>
          <p:cNvPr id="9" name="Oval 8"/>
          <p:cNvSpPr/>
          <p:nvPr/>
        </p:nvSpPr>
        <p:spPr>
          <a:xfrm>
            <a:off x="4481287" y="2103904"/>
            <a:ext cx="2648857" cy="208429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05" tIns="35552" rIns="71105" bIns="35552" anchor="ctr"/>
          <a:lstStyle/>
          <a:p>
            <a:pPr algn="ctr" defTabSz="91350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292934"/>
                </a:solidFill>
              </a:rPr>
              <a:t>BHSBC</a:t>
            </a:r>
          </a:p>
        </p:txBody>
      </p:sp>
      <p:sp>
        <p:nvSpPr>
          <p:cNvPr id="10" name="Oval 9"/>
          <p:cNvSpPr/>
          <p:nvPr/>
        </p:nvSpPr>
        <p:spPr>
          <a:xfrm>
            <a:off x="2901724" y="4008904"/>
            <a:ext cx="2939143" cy="173831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05" tIns="35552" rIns="71105" bIns="35552" anchor="ctr"/>
          <a:lstStyle/>
          <a:p>
            <a:pPr algn="ctr" defTabSz="91350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School Committee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3447143" y="3361766"/>
            <a:ext cx="2068286" cy="11359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05" tIns="35552" rIns="71105" bIns="35552" anchor="ctr"/>
          <a:lstStyle/>
          <a:p>
            <a:pPr algn="ctr" defTabSz="91350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Configuration Options</a:t>
            </a:r>
          </a:p>
        </p:txBody>
      </p:sp>
      <p:sp>
        <p:nvSpPr>
          <p:cNvPr id="3" name="Oval 2"/>
          <p:cNvSpPr/>
          <p:nvPr/>
        </p:nvSpPr>
        <p:spPr>
          <a:xfrm>
            <a:off x="5170714" y="3952876"/>
            <a:ext cx="1741714" cy="806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05" tIns="35552" rIns="71105" bIns="35552" spcCol="0" rtlCol="0" anchor="ctr"/>
          <a:lstStyle/>
          <a:p>
            <a:pPr algn="ctr" defTabSz="91350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MSBA</a:t>
            </a:r>
          </a:p>
        </p:txBody>
      </p:sp>
    </p:spTree>
    <p:extLst>
      <p:ext uri="{BB962C8B-B14F-4D97-AF65-F5344CB8AC3E}">
        <p14:creationId xmlns:p14="http://schemas.microsoft.com/office/powerpoint/2010/main" val="106489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Belmont Public Schools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>
                <a:solidFill>
                  <a:srgbClr val="C00000"/>
                </a:solidFill>
              </a:rPr>
              <a:t>Initial </a:t>
            </a:r>
            <a:r>
              <a:rPr lang="en-US" dirty="0">
                <a:solidFill>
                  <a:srgbClr val="C00000"/>
                </a:solidFill>
              </a:rPr>
              <a:t>Visioning Work with Frank Locker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 in Spring of 2017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Two days of Educator Planning</a:t>
            </a:r>
          </a:p>
          <a:p>
            <a:r>
              <a:rPr lang="en-US" dirty="0"/>
              <a:t>One day of Educator Visioning</a:t>
            </a:r>
          </a:p>
          <a:p>
            <a:r>
              <a:rPr lang="en-US" dirty="0"/>
              <a:t>Two days of Community Members, Students and Educator Visioning</a:t>
            </a:r>
          </a:p>
        </p:txBody>
      </p:sp>
    </p:spTree>
    <p:extLst>
      <p:ext uri="{BB962C8B-B14F-4D97-AF65-F5344CB8AC3E}">
        <p14:creationId xmlns:p14="http://schemas.microsoft.com/office/powerpoint/2010/main" val="526803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u="none" strike="noStrike" baseline="0" dirty="0">
                <a:solidFill>
                  <a:srgbClr val="953634"/>
                </a:solidFill>
                <a:latin typeface="CenturyGothic"/>
              </a:rPr>
              <a:t>Key Words for Education</a:t>
            </a:r>
            <a:br>
              <a:rPr lang="en-US" b="0" i="0" u="none" strike="noStrike" baseline="0" dirty="0">
                <a:solidFill>
                  <a:srgbClr val="953634"/>
                </a:solidFill>
                <a:latin typeface="CenturyGothic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i="1" u="none" strike="noStrike" baseline="0" dirty="0">
                <a:solidFill>
                  <a:srgbClr val="000000"/>
                </a:solidFill>
                <a:latin typeface="Arial"/>
              </a:rPr>
              <a:t>Educator and Community Workshop participants each identified one word</a:t>
            </a:r>
            <a:r>
              <a:rPr lang="en-US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b="0" i="1" u="none" strike="noStrike" baseline="0" dirty="0">
                <a:solidFill>
                  <a:srgbClr val="000000"/>
                </a:solidFill>
                <a:latin typeface="Arial"/>
              </a:rPr>
              <a:t>or two-word phrases that best represented their individual thoughts about the future Educational Deliveries.</a:t>
            </a:r>
          </a:p>
          <a:p>
            <a:pPr marL="0" indent="0">
              <a:buNone/>
            </a:pPr>
            <a:endParaRPr lang="en-US" b="0" i="0" u="none" strike="noStrike" baseline="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b="0" i="1" u="none" strike="noStrike" baseline="0" dirty="0">
                <a:solidFill>
                  <a:srgbClr val="00B0F0"/>
                </a:solidFill>
                <a:latin typeface="Arial"/>
              </a:rPr>
              <a:t>Their most commonly cited words are: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/>
              </a:rPr>
              <a:t>Collaborative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/>
              </a:rPr>
              <a:t>Authentic inquiry, inquiry-based, inquiry provocative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/>
              </a:rPr>
              <a:t>Project based learning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/>
              </a:rPr>
              <a:t>Integrated/interdisciplinary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/>
              </a:rPr>
              <a:t>Evolving adaptable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/>
              </a:rPr>
              <a:t>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02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0" i="0" u="none" strike="noStrike" baseline="0" dirty="0">
                <a:solidFill>
                  <a:srgbClr val="953634"/>
                </a:solidFill>
                <a:latin typeface="CenturyGothic"/>
              </a:rPr>
              <a:t>KEY WORDS FOR FACILITIES</a:t>
            </a:r>
            <a:br>
              <a:rPr lang="en-US" b="0" i="0" u="none" strike="noStrike" baseline="0" dirty="0">
                <a:solidFill>
                  <a:srgbClr val="953634"/>
                </a:solidFill>
                <a:latin typeface="CenturyGothic"/>
              </a:rPr>
            </a:br>
            <a:r>
              <a:rPr lang="en-US" sz="2000" b="0" i="1" u="none" strike="noStrike" baseline="0" dirty="0">
                <a:solidFill>
                  <a:srgbClr val="000000"/>
                </a:solidFill>
                <a:latin typeface="Arial"/>
              </a:rPr>
              <a:t>As closure to the Educator Workshop, participants were asked to</a:t>
            </a:r>
            <a:br>
              <a:rPr lang="en-US" sz="2000" b="0" i="1" u="none" strike="noStrike" baseline="0" dirty="0">
                <a:solidFill>
                  <a:srgbClr val="000000"/>
                </a:solidFill>
                <a:latin typeface="Arial"/>
              </a:rPr>
            </a:br>
            <a:r>
              <a:rPr lang="en-US" sz="2000" b="0" i="1" u="none" strike="noStrike" baseline="0" dirty="0">
                <a:solidFill>
                  <a:srgbClr val="000000"/>
                </a:solidFill>
                <a:latin typeface="Arial"/>
              </a:rPr>
              <a:t>identify one word or a two-word phrase that best represented their</a:t>
            </a:r>
            <a:br>
              <a:rPr lang="en-US" sz="2000" b="0" i="1" u="none" strike="noStrike" baseline="0" dirty="0">
                <a:solidFill>
                  <a:srgbClr val="000000"/>
                </a:solidFill>
                <a:latin typeface="Arial"/>
              </a:rPr>
            </a:br>
            <a:r>
              <a:rPr lang="en-US" sz="2000" b="0" i="1" u="none" strike="noStrike" baseline="0" dirty="0">
                <a:solidFill>
                  <a:srgbClr val="000000"/>
                </a:solidFill>
                <a:latin typeface="Arial"/>
              </a:rPr>
              <a:t>personal thoughts about the future facilities.</a:t>
            </a:r>
            <a:endParaRPr lang="en-US" sz="20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4040188" cy="639762"/>
          </a:xfrm>
        </p:spPr>
        <p:txBody>
          <a:bodyPr>
            <a:no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Their most commonly cited key words are, in order of frequency</a:t>
            </a:r>
            <a:r>
              <a:rPr lang="en-US" sz="2000" b="0" i="0" u="none" strike="noStrike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are: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76800" y="1752600"/>
            <a:ext cx="4041775" cy="1295400"/>
          </a:xfrm>
        </p:spPr>
        <p:txBody>
          <a:bodyPr>
            <a:normAutofit fontScale="62500" lnSpcReduction="20000"/>
          </a:bodyPr>
          <a:lstStyle/>
          <a:p>
            <a:r>
              <a:rPr lang="en-US" sz="2900" b="0" u="none" strike="noStrike" baseline="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Community Workshop participants were asked to do the same as a</a:t>
            </a:r>
          </a:p>
          <a:p>
            <a:r>
              <a:rPr lang="en-US" sz="2900" b="0" u="none" strike="noStrike" baseline="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summation challenge. Their words 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3048000"/>
            <a:ext cx="4040188" cy="30829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i="0" u="none" strike="noStrike" baseline="0" dirty="0">
                <a:solidFill>
                  <a:srgbClr val="000000"/>
                </a:solidFill>
                <a:latin typeface="Arial"/>
              </a:rPr>
              <a:t>Elementary School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/>
              </a:rPr>
              <a:t>Flexible, (space, chairs, teachers,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/>
              </a:rPr>
              <a:t>etc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0" indent="0">
              <a:buNone/>
            </a:pPr>
            <a:r>
              <a:rPr lang="en-US" b="1" i="0" u="none" strike="noStrike" baseline="0" dirty="0">
                <a:solidFill>
                  <a:srgbClr val="000000"/>
                </a:solidFill>
                <a:latin typeface="Arial"/>
              </a:rPr>
              <a:t>Middle School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/>
              </a:rPr>
              <a:t>Flexible, elastic/flexible, flexible spaces</a:t>
            </a:r>
          </a:p>
          <a:p>
            <a:pPr marL="0" indent="0">
              <a:buNone/>
            </a:pPr>
            <a:r>
              <a:rPr lang="en-US" b="1" i="0" u="none" strike="noStrike" baseline="0" dirty="0">
                <a:solidFill>
                  <a:srgbClr val="000000"/>
                </a:solidFill>
                <a:latin typeface="Arial"/>
              </a:rPr>
              <a:t>High School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/>
              </a:rPr>
              <a:t>Flexible, flexibility, flexible spaces, large flexible learning</a:t>
            </a:r>
            <a:r>
              <a:rPr lang="en-US" b="0" i="0" u="none" strike="noStrike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/>
              </a:rPr>
              <a:t>spaces, flexible grouping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/>
              </a:rPr>
              <a:t>Bright open spaces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/>
              </a:rPr>
              <a:t>Inspiring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800600" y="3200400"/>
            <a:ext cx="4041775" cy="2168525"/>
          </a:xfrm>
        </p:spPr>
        <p:txBody>
          <a:bodyPr/>
          <a:lstStyle/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/>
              </a:rPr>
              <a:t>Flexible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/>
              </a:rPr>
              <a:t>Fluid/open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/>
              </a:rPr>
              <a:t>Inspiring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0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Visioning Session: Phase Two</a:t>
            </a:r>
            <a:br>
              <a:rPr lang="en-US" sz="3200" dirty="0"/>
            </a:br>
            <a:r>
              <a:rPr lang="en-US" sz="3200" dirty="0"/>
              <a:t>September 19 &amp; 20,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Feedback from Educators, Students and Community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Expert Presenters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Turckes</a:t>
            </a:r>
            <a:endParaRPr lang="en-US" dirty="0"/>
          </a:p>
          <a:p>
            <a:pPr lvl="1"/>
            <a:r>
              <a:rPr lang="en-US" sz="1600" dirty="0"/>
              <a:t>K-12 Global Practice Leader</a:t>
            </a:r>
          </a:p>
          <a:p>
            <a:pPr lvl="1"/>
            <a:r>
              <a:rPr lang="en-US" sz="1600" dirty="0"/>
              <a:t>Perkins and Will A</a:t>
            </a:r>
          </a:p>
          <a:p>
            <a:r>
              <a:rPr lang="en-US" dirty="0"/>
              <a:t>Michael Horn</a:t>
            </a:r>
          </a:p>
          <a:p>
            <a:pPr lvl="1"/>
            <a:r>
              <a:rPr lang="en-US" sz="1600" dirty="0"/>
              <a:t>Reinventing Education</a:t>
            </a:r>
          </a:p>
          <a:p>
            <a:pPr lvl="1"/>
            <a:r>
              <a:rPr lang="en-US" sz="1600" dirty="0"/>
              <a:t>Chief Strategy Officer</a:t>
            </a:r>
          </a:p>
          <a:p>
            <a:r>
              <a:rPr lang="en-US" dirty="0"/>
              <a:t>David </a:t>
            </a:r>
            <a:r>
              <a:rPr lang="en-US" dirty="0" err="1"/>
              <a:t>Dockterman</a:t>
            </a:r>
            <a:endParaRPr lang="en-US" dirty="0"/>
          </a:p>
          <a:p>
            <a:pPr lvl="1"/>
            <a:r>
              <a:rPr lang="en-US" sz="1600" dirty="0"/>
              <a:t>Education Use of  Technology</a:t>
            </a:r>
          </a:p>
          <a:p>
            <a:pPr lvl="1"/>
            <a:r>
              <a:rPr lang="en-US" sz="1600" dirty="0"/>
              <a:t>Harvard School of Education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31" y="2247900"/>
            <a:ext cx="29389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262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Visioning Session: Phase Two</a:t>
            </a:r>
            <a:br>
              <a:rPr lang="en-US" sz="3200" dirty="0"/>
            </a:br>
            <a:r>
              <a:rPr lang="en-US" sz="3200" dirty="0"/>
              <a:t>September 19 &amp; 20,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Feedback from Educators, Students and Community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295400"/>
            <a:ext cx="3733800" cy="533400"/>
          </a:xfrm>
        </p:spPr>
        <p:txBody>
          <a:bodyPr/>
          <a:lstStyle/>
          <a:p>
            <a:r>
              <a:rPr lang="en-US" dirty="0"/>
              <a:t>Visioning 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The outcome of these sessions was to produce some initial Guiding Principles for the design team.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The feedback and the guiding principles will be utilized in the drafting of the  Educational Program document that will be submitted to the MSBA.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Our design team “Perkins and Will” will incorporate the feedback and data from the recent 2 day session with the Frank Locker spring session findings.</a:t>
            </a:r>
          </a:p>
        </p:txBody>
      </p:sp>
    </p:spTree>
    <p:extLst>
      <p:ext uri="{BB962C8B-B14F-4D97-AF65-F5344CB8AC3E}">
        <p14:creationId xmlns:p14="http://schemas.microsoft.com/office/powerpoint/2010/main" val="951464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Visioning Committees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Grade Configuration Straw Poll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Visioning Session #1</a:t>
            </a:r>
          </a:p>
          <a:p>
            <a:r>
              <a:rPr lang="en-US" dirty="0"/>
              <a:t>Spring 2017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Visioning Session #2</a:t>
            </a:r>
          </a:p>
          <a:p>
            <a:r>
              <a:rPr lang="en-US" dirty="0"/>
              <a:t>Fall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Participants identified preferred grade groupings in the next building:</a:t>
            </a:r>
          </a:p>
          <a:p>
            <a:r>
              <a:rPr lang="en-US" dirty="0"/>
              <a:t> Grade 9-12: 0 votes</a:t>
            </a:r>
          </a:p>
          <a:p>
            <a:r>
              <a:rPr lang="en-US" dirty="0"/>
              <a:t>Grade 8-12: 4 votes</a:t>
            </a:r>
          </a:p>
          <a:p>
            <a:r>
              <a:rPr lang="en-US" dirty="0"/>
              <a:t>Grade 7-12 school: 26 votes</a:t>
            </a:r>
          </a:p>
          <a:p>
            <a:r>
              <a:rPr lang="en-US" dirty="0"/>
              <a:t>Abstentions: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Participants identified preferred grade groupings in the next building: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Grade 9-12: 1 votes</a:t>
            </a:r>
          </a:p>
          <a:p>
            <a:r>
              <a:rPr lang="en-US" dirty="0"/>
              <a:t>Grade 8-12: 4 votes</a:t>
            </a:r>
          </a:p>
          <a:p>
            <a:r>
              <a:rPr lang="en-US" dirty="0"/>
              <a:t>Grade 7-12: 50 votes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85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9E440-9792-4074-B55E-90A67E01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High School Conditions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6FC14DF-657E-4264-B05B-D8E53E587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528" y="1524000"/>
            <a:ext cx="4210050" cy="2781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59F0FA-F177-40EE-AB77-83852FB14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307" y="2286000"/>
            <a:ext cx="3696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21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9E440-9792-4074-B55E-90A67E01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High School Conditions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64A10E-8504-427D-9639-302983B0D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74" y="1562099"/>
            <a:ext cx="3314926" cy="3882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D2F905-1EF3-461E-B395-8C9D5273F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24" y="3429000"/>
            <a:ext cx="4506902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16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9E440-9792-4074-B55E-90A67E01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High School Conditions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A70E78-DFBF-42CA-B712-0B0268F289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28" y="1524000"/>
            <a:ext cx="34290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59B956-A2D5-4B17-ACE8-E00217E600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411480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7502B8-34C7-4BFE-985D-063B369A6D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28" y="421640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0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F15D42-0DE3-4B74-A2C1-F0985BF0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7A47B1-902D-47F1-A82B-2CFE48E0BF2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Project Update – Where Are We Going</a:t>
            </a:r>
          </a:p>
          <a:p>
            <a:r>
              <a:rPr lang="en-US" dirty="0"/>
              <a:t>District Enrollment Update </a:t>
            </a:r>
          </a:p>
          <a:p>
            <a:r>
              <a:rPr lang="en-US" dirty="0"/>
              <a:t>Grade Configuration Discussion</a:t>
            </a:r>
          </a:p>
          <a:p>
            <a:r>
              <a:rPr lang="en-US" dirty="0"/>
              <a:t>Results of Educational Visioning – Both Spring and Fall</a:t>
            </a:r>
          </a:p>
          <a:p>
            <a:r>
              <a:rPr lang="en-US" dirty="0"/>
              <a:t>Existing High School Conditions</a:t>
            </a:r>
          </a:p>
          <a:p>
            <a:r>
              <a:rPr lang="en-US" dirty="0"/>
              <a:t>Guiding Principles of Project Design</a:t>
            </a:r>
          </a:p>
          <a:p>
            <a:r>
              <a:rPr lang="en-US" dirty="0"/>
              <a:t>Design Space Summary</a:t>
            </a:r>
          </a:p>
          <a:p>
            <a:r>
              <a:rPr lang="en-US" dirty="0"/>
              <a:t>Making Decisions</a:t>
            </a:r>
          </a:p>
          <a:p>
            <a:endParaRPr lang="en-US" dirty="0"/>
          </a:p>
          <a:p>
            <a:r>
              <a:rPr lang="en-US" sz="3600" dirty="0"/>
              <a:t>Questions and Comments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0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A47E4-B719-4FE0-9EC8-3355EBF17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Principals of Project Design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43BAD78-EA75-4C28-9C9E-896A82B47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559169"/>
            <a:ext cx="1945531" cy="487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4DF4A2-BDE3-4DB6-81AB-2C6CC3143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24000"/>
            <a:ext cx="1919419" cy="49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78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6FF2841-385F-4069-BA7A-59EA389AF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524000"/>
            <a:ext cx="1925982" cy="4876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F12D0244-2047-4E68-AFAC-4BD14A22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Principals of Project Design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4050BB-9A58-4662-86C9-DCDF77226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524000"/>
            <a:ext cx="193481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72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3D7D9-ADA4-485C-A56C-E7C31409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7761"/>
            <a:ext cx="8230054" cy="920039"/>
          </a:xfrm>
        </p:spPr>
        <p:txBody>
          <a:bodyPr/>
          <a:lstStyle/>
          <a:p>
            <a:pPr algn="ctr"/>
            <a:r>
              <a:rPr lang="en-US" dirty="0"/>
              <a:t>Design Space Summary Estimate	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25C588B-B7FB-4D30-95A7-788DA5B39593}"/>
              </a:ext>
            </a:extLst>
          </p:cNvPr>
          <p:cNvGrpSpPr/>
          <p:nvPr/>
        </p:nvGrpSpPr>
        <p:grpSpPr>
          <a:xfrm>
            <a:off x="651436" y="1498278"/>
            <a:ext cx="7841130" cy="4656113"/>
            <a:chOff x="312271" y="1457252"/>
            <a:chExt cx="7841130" cy="465611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523BE8C-C5D5-453E-BEEC-48B1EA7F5040}"/>
                </a:ext>
              </a:extLst>
            </p:cNvPr>
            <p:cNvSpPr/>
            <p:nvPr/>
          </p:nvSpPr>
          <p:spPr>
            <a:xfrm>
              <a:off x="312271" y="3496791"/>
              <a:ext cx="1981200" cy="2154622"/>
            </a:xfrm>
            <a:custGeom>
              <a:avLst/>
              <a:gdLst>
                <a:gd name="connsiteX0" fmla="*/ 0 w 1806029"/>
                <a:gd name="connsiteY0" fmla="*/ 785623 h 1571245"/>
                <a:gd name="connsiteX1" fmla="*/ 392811 w 1806029"/>
                <a:gd name="connsiteY1" fmla="*/ 0 h 1571245"/>
                <a:gd name="connsiteX2" fmla="*/ 1413218 w 1806029"/>
                <a:gd name="connsiteY2" fmla="*/ 0 h 1571245"/>
                <a:gd name="connsiteX3" fmla="*/ 1806029 w 1806029"/>
                <a:gd name="connsiteY3" fmla="*/ 785623 h 1571245"/>
                <a:gd name="connsiteX4" fmla="*/ 1413218 w 1806029"/>
                <a:gd name="connsiteY4" fmla="*/ 1571245 h 1571245"/>
                <a:gd name="connsiteX5" fmla="*/ 392811 w 1806029"/>
                <a:gd name="connsiteY5" fmla="*/ 1571245 h 1571245"/>
                <a:gd name="connsiteX6" fmla="*/ 0 w 1806029"/>
                <a:gd name="connsiteY6" fmla="*/ 785623 h 157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6029" h="1571245">
                  <a:moveTo>
                    <a:pt x="903014" y="0"/>
                  </a:moveTo>
                  <a:lnTo>
                    <a:pt x="1806029" y="341746"/>
                  </a:lnTo>
                  <a:lnTo>
                    <a:pt x="1806029" y="1229499"/>
                  </a:lnTo>
                  <a:lnTo>
                    <a:pt x="903014" y="1571245"/>
                  </a:lnTo>
                  <a:lnTo>
                    <a:pt x="0" y="1229499"/>
                  </a:lnTo>
                  <a:lnTo>
                    <a:pt x="0" y="341746"/>
                  </a:lnTo>
                  <a:lnTo>
                    <a:pt x="903014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1532" tIns="388121" rIns="351532" bIns="38811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9-12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/>
                <a:t>300,000 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/>
                <a:t>sf</a:t>
              </a:r>
              <a:endParaRPr lang="en-US" sz="24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90A98674-34C3-48DF-9326-E9CD11D0BB75}"/>
                </a:ext>
              </a:extLst>
            </p:cNvPr>
            <p:cNvSpPr/>
            <p:nvPr/>
          </p:nvSpPr>
          <p:spPr>
            <a:xfrm>
              <a:off x="5807324" y="1963833"/>
              <a:ext cx="2015528" cy="1083617"/>
            </a:xfrm>
            <a:custGeom>
              <a:avLst/>
              <a:gdLst>
                <a:gd name="connsiteX0" fmla="*/ 0 w 2015528"/>
                <a:gd name="connsiteY0" fmla="*/ 0 h 1083617"/>
                <a:gd name="connsiteX1" fmla="*/ 2015528 w 2015528"/>
                <a:gd name="connsiteY1" fmla="*/ 0 h 1083617"/>
                <a:gd name="connsiteX2" fmla="*/ 2015528 w 2015528"/>
                <a:gd name="connsiteY2" fmla="*/ 1083617 h 1083617"/>
                <a:gd name="connsiteX3" fmla="*/ 0 w 2015528"/>
                <a:gd name="connsiteY3" fmla="*/ 1083617 h 1083617"/>
                <a:gd name="connsiteX4" fmla="*/ 0 w 2015528"/>
                <a:gd name="connsiteY4" fmla="*/ 0 h 108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528" h="1083617">
                  <a:moveTo>
                    <a:pt x="0" y="0"/>
                  </a:moveTo>
                  <a:lnTo>
                    <a:pt x="2015528" y="0"/>
                  </a:lnTo>
                  <a:lnTo>
                    <a:pt x="2015528" y="1083617"/>
                  </a:lnTo>
                  <a:lnTo>
                    <a:pt x="0" y="10836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D2A089F4-8F16-4B4D-9B29-BC506794A1B3}"/>
                </a:ext>
              </a:extLst>
            </p:cNvPr>
            <p:cNvSpPr/>
            <p:nvPr/>
          </p:nvSpPr>
          <p:spPr>
            <a:xfrm>
              <a:off x="501546" y="1457252"/>
              <a:ext cx="1602650" cy="1752600"/>
            </a:xfrm>
            <a:custGeom>
              <a:avLst/>
              <a:gdLst>
                <a:gd name="connsiteX0" fmla="*/ 0 w 1806029"/>
                <a:gd name="connsiteY0" fmla="*/ 785623 h 1571245"/>
                <a:gd name="connsiteX1" fmla="*/ 392811 w 1806029"/>
                <a:gd name="connsiteY1" fmla="*/ 0 h 1571245"/>
                <a:gd name="connsiteX2" fmla="*/ 1413218 w 1806029"/>
                <a:gd name="connsiteY2" fmla="*/ 0 h 1571245"/>
                <a:gd name="connsiteX3" fmla="*/ 1806029 w 1806029"/>
                <a:gd name="connsiteY3" fmla="*/ 785623 h 1571245"/>
                <a:gd name="connsiteX4" fmla="*/ 1413218 w 1806029"/>
                <a:gd name="connsiteY4" fmla="*/ 1571245 h 1571245"/>
                <a:gd name="connsiteX5" fmla="*/ 392811 w 1806029"/>
                <a:gd name="connsiteY5" fmla="*/ 1571245 h 1571245"/>
                <a:gd name="connsiteX6" fmla="*/ 0 w 1806029"/>
                <a:gd name="connsiteY6" fmla="*/ 785623 h 157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6029" h="1571245">
                  <a:moveTo>
                    <a:pt x="903014" y="0"/>
                  </a:moveTo>
                  <a:lnTo>
                    <a:pt x="1806029" y="341746"/>
                  </a:lnTo>
                  <a:lnTo>
                    <a:pt x="1806029" y="1229499"/>
                  </a:lnTo>
                  <a:lnTo>
                    <a:pt x="903014" y="1571245"/>
                  </a:lnTo>
                  <a:lnTo>
                    <a:pt x="0" y="1229499"/>
                  </a:lnTo>
                  <a:lnTo>
                    <a:pt x="0" y="341746"/>
                  </a:lnTo>
                  <a:lnTo>
                    <a:pt x="903014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852" tIns="281441" rIns="244852" bIns="281438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/>
                <a:t>Existing 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/>
                <a:t>255,000 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/>
                <a:t>sf</a:t>
              </a:r>
              <a:endParaRPr lang="en-US" sz="24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BC8C3C7-1AED-4487-BFCB-E462235BE5A7}"/>
                </a:ext>
              </a:extLst>
            </p:cNvPr>
            <p:cNvSpPr/>
            <p:nvPr/>
          </p:nvSpPr>
          <p:spPr>
            <a:xfrm>
              <a:off x="2835768" y="3255578"/>
              <a:ext cx="2286000" cy="2447693"/>
            </a:xfrm>
            <a:custGeom>
              <a:avLst/>
              <a:gdLst>
                <a:gd name="connsiteX0" fmla="*/ 0 w 1806029"/>
                <a:gd name="connsiteY0" fmla="*/ 785623 h 1571245"/>
                <a:gd name="connsiteX1" fmla="*/ 392811 w 1806029"/>
                <a:gd name="connsiteY1" fmla="*/ 0 h 1571245"/>
                <a:gd name="connsiteX2" fmla="*/ 1413218 w 1806029"/>
                <a:gd name="connsiteY2" fmla="*/ 0 h 1571245"/>
                <a:gd name="connsiteX3" fmla="*/ 1806029 w 1806029"/>
                <a:gd name="connsiteY3" fmla="*/ 785623 h 1571245"/>
                <a:gd name="connsiteX4" fmla="*/ 1413218 w 1806029"/>
                <a:gd name="connsiteY4" fmla="*/ 1571245 h 1571245"/>
                <a:gd name="connsiteX5" fmla="*/ 392811 w 1806029"/>
                <a:gd name="connsiteY5" fmla="*/ 1571245 h 1571245"/>
                <a:gd name="connsiteX6" fmla="*/ 0 w 1806029"/>
                <a:gd name="connsiteY6" fmla="*/ 785623 h 157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6029" h="1571245">
                  <a:moveTo>
                    <a:pt x="903014" y="0"/>
                  </a:moveTo>
                  <a:lnTo>
                    <a:pt x="1806029" y="341746"/>
                  </a:lnTo>
                  <a:lnTo>
                    <a:pt x="1806029" y="1229499"/>
                  </a:lnTo>
                  <a:lnTo>
                    <a:pt x="903014" y="1571245"/>
                  </a:lnTo>
                  <a:lnTo>
                    <a:pt x="0" y="1229499"/>
                  </a:lnTo>
                  <a:lnTo>
                    <a:pt x="0" y="341746"/>
                  </a:lnTo>
                  <a:lnTo>
                    <a:pt x="903014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1532" tIns="388121" rIns="351532" bIns="38811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8-12 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355,000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sf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67565BE5-209C-4982-BA8C-0E59A62E8EA9}"/>
                </a:ext>
              </a:extLst>
            </p:cNvPr>
            <p:cNvSpPr/>
            <p:nvPr/>
          </p:nvSpPr>
          <p:spPr>
            <a:xfrm>
              <a:off x="1321147" y="3496791"/>
              <a:ext cx="1950511" cy="1083617"/>
            </a:xfrm>
            <a:custGeom>
              <a:avLst/>
              <a:gdLst>
                <a:gd name="connsiteX0" fmla="*/ 0 w 1950511"/>
                <a:gd name="connsiteY0" fmla="*/ 0 h 1083617"/>
                <a:gd name="connsiteX1" fmla="*/ 1950511 w 1950511"/>
                <a:gd name="connsiteY1" fmla="*/ 0 h 1083617"/>
                <a:gd name="connsiteX2" fmla="*/ 1950511 w 1950511"/>
                <a:gd name="connsiteY2" fmla="*/ 1083617 h 1083617"/>
                <a:gd name="connsiteX3" fmla="*/ 0 w 1950511"/>
                <a:gd name="connsiteY3" fmla="*/ 1083617 h 1083617"/>
                <a:gd name="connsiteX4" fmla="*/ 0 w 1950511"/>
                <a:gd name="connsiteY4" fmla="*/ 0 h 108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0511" h="1083617">
                  <a:moveTo>
                    <a:pt x="0" y="0"/>
                  </a:moveTo>
                  <a:lnTo>
                    <a:pt x="1950511" y="0"/>
                  </a:lnTo>
                  <a:lnTo>
                    <a:pt x="1950511" y="1083617"/>
                  </a:lnTo>
                  <a:lnTo>
                    <a:pt x="0" y="10836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282AD227-BDD0-405A-8C65-899022A29017}"/>
                </a:ext>
              </a:extLst>
            </p:cNvPr>
            <p:cNvSpPr/>
            <p:nvPr/>
          </p:nvSpPr>
          <p:spPr>
            <a:xfrm>
              <a:off x="5486401" y="2972349"/>
              <a:ext cx="2667000" cy="2895050"/>
            </a:xfrm>
            <a:custGeom>
              <a:avLst/>
              <a:gdLst>
                <a:gd name="connsiteX0" fmla="*/ 0 w 1806029"/>
                <a:gd name="connsiteY0" fmla="*/ 785623 h 1571245"/>
                <a:gd name="connsiteX1" fmla="*/ 392811 w 1806029"/>
                <a:gd name="connsiteY1" fmla="*/ 0 h 1571245"/>
                <a:gd name="connsiteX2" fmla="*/ 1413218 w 1806029"/>
                <a:gd name="connsiteY2" fmla="*/ 0 h 1571245"/>
                <a:gd name="connsiteX3" fmla="*/ 1806029 w 1806029"/>
                <a:gd name="connsiteY3" fmla="*/ 785623 h 1571245"/>
                <a:gd name="connsiteX4" fmla="*/ 1413218 w 1806029"/>
                <a:gd name="connsiteY4" fmla="*/ 1571245 h 1571245"/>
                <a:gd name="connsiteX5" fmla="*/ 392811 w 1806029"/>
                <a:gd name="connsiteY5" fmla="*/ 1571245 h 1571245"/>
                <a:gd name="connsiteX6" fmla="*/ 0 w 1806029"/>
                <a:gd name="connsiteY6" fmla="*/ 785623 h 157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6029" h="1571245">
                  <a:moveTo>
                    <a:pt x="903014" y="0"/>
                  </a:moveTo>
                  <a:lnTo>
                    <a:pt x="1806029" y="341746"/>
                  </a:lnTo>
                  <a:lnTo>
                    <a:pt x="1806029" y="1229499"/>
                  </a:lnTo>
                  <a:lnTo>
                    <a:pt x="903014" y="1571245"/>
                  </a:lnTo>
                  <a:lnTo>
                    <a:pt x="0" y="1229499"/>
                  </a:lnTo>
                  <a:lnTo>
                    <a:pt x="0" y="341746"/>
                  </a:lnTo>
                  <a:lnTo>
                    <a:pt x="903014" y="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852" tIns="281441" rIns="244852" bIns="281438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7-12 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410,000 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sf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77CFB3C-DA0B-469E-92E8-DBB0A55C1541}"/>
                </a:ext>
              </a:extLst>
            </p:cNvPr>
            <p:cNvSpPr/>
            <p:nvPr/>
          </p:nvSpPr>
          <p:spPr>
            <a:xfrm>
              <a:off x="5807324" y="5029748"/>
              <a:ext cx="2015528" cy="1083617"/>
            </a:xfrm>
            <a:custGeom>
              <a:avLst/>
              <a:gdLst>
                <a:gd name="connsiteX0" fmla="*/ 0 w 2015528"/>
                <a:gd name="connsiteY0" fmla="*/ 0 h 1083617"/>
                <a:gd name="connsiteX1" fmla="*/ 2015528 w 2015528"/>
                <a:gd name="connsiteY1" fmla="*/ 0 h 1083617"/>
                <a:gd name="connsiteX2" fmla="*/ 2015528 w 2015528"/>
                <a:gd name="connsiteY2" fmla="*/ 1083617 h 1083617"/>
                <a:gd name="connsiteX3" fmla="*/ 0 w 2015528"/>
                <a:gd name="connsiteY3" fmla="*/ 1083617 h 1083617"/>
                <a:gd name="connsiteX4" fmla="*/ 0 w 2015528"/>
                <a:gd name="connsiteY4" fmla="*/ 0 h 108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528" h="1083617">
                  <a:moveTo>
                    <a:pt x="0" y="0"/>
                  </a:moveTo>
                  <a:lnTo>
                    <a:pt x="2015528" y="0"/>
                  </a:lnTo>
                  <a:lnTo>
                    <a:pt x="2015528" y="1083617"/>
                  </a:lnTo>
                  <a:lnTo>
                    <a:pt x="0" y="10836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300696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C5E43-257A-432A-A167-4D0FD4E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687680B-149F-4C81-9333-7EC8FADD6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8796493" cy="47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00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405185"/>
            <a:ext cx="6400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Questions and Comments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Belmont High School Building Committee </a:t>
            </a:r>
            <a:br>
              <a:rPr lang="en-US" dirty="0"/>
            </a:br>
            <a:r>
              <a:rPr lang="en-US" dirty="0"/>
              <a:t>BHSBC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438D19-2B92-47DC-8F01-F3AA1DA44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2" y="3505200"/>
            <a:ext cx="54006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7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03549B-6729-4BD4-9A74-DB9BCEB3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704" y="618705"/>
            <a:ext cx="6604687" cy="990320"/>
          </a:xfrm>
        </p:spPr>
        <p:txBody>
          <a:bodyPr/>
          <a:lstStyle/>
          <a:p>
            <a:pPr defTabSz="1037388">
              <a:defRPr/>
            </a:pPr>
            <a:endParaRPr lang="en-US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xmlns="" id="{F2373309-47CD-44DE-8364-CD38A919B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449" y="1478990"/>
            <a:ext cx="7624903" cy="487736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.</a:t>
            </a:r>
          </a:p>
        </p:txBody>
      </p:sp>
      <p:pic>
        <p:nvPicPr>
          <p:cNvPr id="15364" name="Picture 2" descr="http://www.massschoolbuildings.org/sites/default/files/edit-contentimage/Build%20With%20Us/BwU_final_lighter_formatted.png">
            <a:extLst>
              <a:ext uri="{FF2B5EF4-FFF2-40B4-BE49-F238E27FC236}">
                <a16:creationId xmlns:a16="http://schemas.microsoft.com/office/drawing/2014/main" xmlns="" id="{171B53E4-A962-4FDE-97C2-9F891C3BC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6789"/>
            <a:ext cx="8839200" cy="592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2">
            <a:extLst>
              <a:ext uri="{FF2B5EF4-FFF2-40B4-BE49-F238E27FC236}">
                <a16:creationId xmlns:a16="http://schemas.microsoft.com/office/drawing/2014/main" xmlns="" id="{47E7F745-E76C-40BA-B30B-F90809A72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3" y="2494221"/>
            <a:ext cx="1396313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74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74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74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74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1410" dirty="0">
                <a:solidFill>
                  <a:prstClr val="black"/>
                </a:solidFill>
              </a:rPr>
              <a:t>February 2016 Start</a:t>
            </a:r>
          </a:p>
        </p:txBody>
      </p:sp>
      <p:sp>
        <p:nvSpPr>
          <p:cNvPr id="15366" name="TextBox 3">
            <a:extLst>
              <a:ext uri="{FF2B5EF4-FFF2-40B4-BE49-F238E27FC236}">
                <a16:creationId xmlns:a16="http://schemas.microsoft.com/office/drawing/2014/main" xmlns="" id="{4EAC5C8A-4C6C-4F31-A88E-3E8CD028E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494221"/>
            <a:ext cx="1505649" cy="3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74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74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74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74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12" b="1" dirty="0">
                <a:solidFill>
                  <a:prstClr val="black"/>
                </a:solidFill>
              </a:rPr>
              <a:t>Present Stage</a:t>
            </a:r>
          </a:p>
        </p:txBody>
      </p:sp>
      <p:sp>
        <p:nvSpPr>
          <p:cNvPr id="15367" name="TextBox 6">
            <a:extLst>
              <a:ext uri="{FF2B5EF4-FFF2-40B4-BE49-F238E27FC236}">
                <a16:creationId xmlns:a16="http://schemas.microsoft.com/office/drawing/2014/main" xmlns="" id="{25178015-4CC2-40BD-B235-21F108012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0209" y="2494221"/>
            <a:ext cx="1676400" cy="3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74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74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74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74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12" dirty="0">
                <a:solidFill>
                  <a:prstClr val="black"/>
                </a:solidFill>
              </a:rPr>
              <a:t>April 2018 Start</a:t>
            </a:r>
          </a:p>
        </p:txBody>
      </p:sp>
      <p:sp>
        <p:nvSpPr>
          <p:cNvPr id="15368" name="Slide Number Placeholder 3">
            <a:extLst>
              <a:ext uri="{FF2B5EF4-FFF2-40B4-BE49-F238E27FC236}">
                <a16:creationId xmlns:a16="http://schemas.microsoft.com/office/drawing/2014/main" xmlns="" id="{F570DA65-C791-401F-A75C-CF0B353B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73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5579" indent="-252146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294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8583" indent="-201717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03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12016" indent="-201717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53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15450" indent="-201717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18883" indent="-201717" defTabSz="103659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2316" indent="-201717" defTabSz="103659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25750" indent="-201717" defTabSz="103659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9183" indent="-201717" defTabSz="103659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C60A232-1963-4414-8E3E-577AE2B3198F}" type="slidenum">
              <a:rPr lang="en-US" altLang="en-US" sz="1588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588">
              <a:solidFill>
                <a:srgbClr val="FFFFFF"/>
              </a:solidFill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63DE2FC1-C7FC-4ABA-A85C-7EA4441DB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528" y="2494221"/>
            <a:ext cx="2056638" cy="30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74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74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74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74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1410" dirty="0">
                <a:solidFill>
                  <a:prstClr val="black"/>
                </a:solidFill>
              </a:rPr>
              <a:t>Completed July 2017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5E5788C-F4ED-46D6-B8B2-63D9F2F3D145}"/>
              </a:ext>
            </a:extLst>
          </p:cNvPr>
          <p:cNvSpPr/>
          <p:nvPr/>
        </p:nvSpPr>
        <p:spPr>
          <a:xfrm>
            <a:off x="885966" y="5717352"/>
            <a:ext cx="1817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</a:rPr>
              <a:t>November 2018 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</a:rPr>
              <a:t>or April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0202B4A-8139-49F7-8638-82770E46728B}"/>
              </a:ext>
            </a:extLst>
          </p:cNvPr>
          <p:cNvSpPr/>
          <p:nvPr/>
        </p:nvSpPr>
        <p:spPr>
          <a:xfrm>
            <a:off x="5243196" y="5686573"/>
            <a:ext cx="1402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 err="1">
                <a:solidFill>
                  <a:prstClr val="black"/>
                </a:solidFill>
              </a:rPr>
              <a:t>Approx</a:t>
            </a:r>
            <a:r>
              <a:rPr lang="en-US" altLang="en-US" dirty="0">
                <a:solidFill>
                  <a:prstClr val="black"/>
                </a:solidFill>
              </a:rPr>
              <a:t> 24-36 Months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9217CD4-4A2B-43D6-9F4F-5B09768CA090}"/>
              </a:ext>
            </a:extLst>
          </p:cNvPr>
          <p:cNvSpPr/>
          <p:nvPr/>
        </p:nvSpPr>
        <p:spPr>
          <a:xfrm>
            <a:off x="3099201" y="5686573"/>
            <a:ext cx="1385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 err="1">
                <a:solidFill>
                  <a:prstClr val="black"/>
                </a:solidFill>
              </a:rPr>
              <a:t>Approx</a:t>
            </a:r>
            <a:r>
              <a:rPr lang="en-US" altLang="en-US" dirty="0">
                <a:solidFill>
                  <a:prstClr val="black"/>
                </a:solidFill>
              </a:rPr>
              <a:t> 12–15 Months</a:t>
            </a:r>
          </a:p>
        </p:txBody>
      </p:sp>
    </p:spTree>
    <p:extLst>
      <p:ext uri="{BB962C8B-B14F-4D97-AF65-F5344CB8AC3E}">
        <p14:creationId xmlns:p14="http://schemas.microsoft.com/office/powerpoint/2010/main" val="211285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7501CE-8C77-4C26-86F2-AAE0DE408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19200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18552CD-F197-47AF-85B5-940CE6E34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609600"/>
            <a:ext cx="8448024" cy="553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6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04341-4CC8-4F6B-97E6-DFF550EF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62" y="3048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/>
            </a:r>
            <a:br>
              <a:rPr lang="en-US" sz="4000" b="1" dirty="0"/>
            </a:br>
            <a:r>
              <a:rPr lang="en-US" b="1" dirty="0"/>
              <a:t>BHSBC</a:t>
            </a:r>
            <a:br>
              <a:rPr lang="en-US" b="1" dirty="0"/>
            </a:br>
            <a:r>
              <a:rPr lang="en-US" sz="4000" b="1" dirty="0"/>
              <a:t>COMMUNITY ENGAGEMENT MEETINGS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B813FF1-EE95-410B-9913-5F27B51DE06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4062" y="1905000"/>
            <a:ext cx="7391400" cy="4102100"/>
          </a:xfrm>
        </p:spPr>
        <p:txBody>
          <a:bodyPr>
            <a:normAutofit/>
          </a:bodyPr>
          <a:lstStyle/>
          <a:p>
            <a:r>
              <a:rPr lang="en-US" dirty="0"/>
              <a:t>Friday, October 13</a:t>
            </a:r>
            <a:r>
              <a:rPr lang="en-US" baseline="30000" dirty="0"/>
              <a:t>th</a:t>
            </a:r>
            <a:r>
              <a:rPr lang="en-US" dirty="0"/>
              <a:t> – 1:15 PM, Beech Street Center</a:t>
            </a:r>
          </a:p>
          <a:p>
            <a:endParaRPr lang="en-US" dirty="0"/>
          </a:p>
          <a:p>
            <a:r>
              <a:rPr lang="en-US" dirty="0"/>
              <a:t>Saturday, October 28</a:t>
            </a:r>
            <a:r>
              <a:rPr lang="en-US" baseline="30000" dirty="0"/>
              <a:t>th</a:t>
            </a:r>
            <a:r>
              <a:rPr lang="en-US" dirty="0"/>
              <a:t> – 10:00 AM, Belmont High School</a:t>
            </a:r>
          </a:p>
          <a:p>
            <a:endParaRPr lang="en-US" dirty="0"/>
          </a:p>
          <a:p>
            <a:r>
              <a:rPr lang="en-US" dirty="0"/>
              <a:t>Tuesday, December 12</a:t>
            </a:r>
            <a:r>
              <a:rPr lang="en-US" baseline="30000" dirty="0"/>
              <a:t>th</a:t>
            </a:r>
            <a:r>
              <a:rPr lang="en-US" dirty="0"/>
              <a:t> – 7:00 PM, Belmont High School</a:t>
            </a:r>
          </a:p>
          <a:p>
            <a:endParaRPr lang="en-US" dirty="0"/>
          </a:p>
          <a:p>
            <a:r>
              <a:rPr lang="en-US" dirty="0"/>
              <a:t>January 2018 (date and location to be determined)</a:t>
            </a:r>
          </a:p>
        </p:txBody>
      </p:sp>
    </p:spTree>
    <p:extLst>
      <p:ext uri="{BB962C8B-B14F-4D97-AF65-F5344CB8AC3E}">
        <p14:creationId xmlns:p14="http://schemas.microsoft.com/office/powerpoint/2010/main" val="288213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Lens to View the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7772400" cy="4114800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Operations and Logistical Challenges / Opportunities</a:t>
            </a:r>
          </a:p>
          <a:p>
            <a:pPr lvl="1"/>
            <a:r>
              <a:rPr lang="en-US" dirty="0"/>
              <a:t>Increasing Enrollment and Limited Space</a:t>
            </a:r>
          </a:p>
          <a:p>
            <a:pPr lvl="1"/>
            <a:endParaRPr lang="en-US" dirty="0"/>
          </a:p>
          <a:p>
            <a:r>
              <a:rPr lang="en-US" u="sng" dirty="0">
                <a:solidFill>
                  <a:srgbClr val="FF0000"/>
                </a:solidFill>
              </a:rPr>
              <a:t>Educational Vision </a:t>
            </a:r>
          </a:p>
          <a:p>
            <a:pPr lvl="1"/>
            <a:r>
              <a:rPr lang="en-US" dirty="0"/>
              <a:t>What does the Belmont community believe is important in the future teaching and learning of its students</a:t>
            </a:r>
          </a:p>
          <a:p>
            <a:pPr lvl="1"/>
            <a:r>
              <a:rPr lang="en-US" dirty="0"/>
              <a:t>How do we construct a school around those educational values and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75736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Enrollment – District Wide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/>
            </a:r>
            <a:b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</a:b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Increase over 6 Year Period &amp; </a:t>
            </a:r>
            <a:r>
              <a:rPr lang="en-US" altLang="en-US" sz="1800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Projection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over the next 2 Year Period</a:t>
            </a:r>
            <a:r>
              <a:rPr lang="en-US" altLang="en-US" sz="1800" dirty="0"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en-US" altLang="en-US" sz="1800" dirty="0">
                <a:latin typeface="Arial" charset="0"/>
                <a:ea typeface="Times New Roman" pitchFamily="18" charset="0"/>
                <a:cs typeface="Arial" charset="0"/>
              </a:rPr>
            </a:br>
            <a:endParaRPr lang="en-US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16/17 SY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13A7-A3EB-4CBC-9A1A-42115DDA127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00757901"/>
              </p:ext>
            </p:extLst>
          </p:nvPr>
        </p:nvGraphicFramePr>
        <p:xfrm>
          <a:off x="609600" y="1600201"/>
          <a:ext cx="8000996" cy="2666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9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08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9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9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93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71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81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2662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Oct. 1, 2011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Oct. 1, 2012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Oct. 1, 2013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Oct. 1, 2014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Oct.</a:t>
                      </a:r>
                      <a:r>
                        <a:rPr lang="en-US" sz="1200" baseline="0" dirty="0"/>
                        <a:t> 1, 2015</a:t>
                      </a:r>
                      <a:endParaRPr lang="en-US" sz="1200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Oct. 1 2016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Sept 1, 2017*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Oct. 1, 2019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4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BPS K-12 Enrollment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3900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3994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4136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4222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4303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4408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4540*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4705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7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94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142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86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105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132*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7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 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Increase, 2011 to 2017 </a:t>
                      </a:r>
                      <a:endParaRPr lang="en-US" sz="1800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604</a:t>
                      </a:r>
                      <a:endParaRPr lang="en-US" sz="14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301" name="Rectangle 5"/>
          <p:cNvSpPr>
            <a:spLocks noChangeArrowheads="1"/>
          </p:cNvSpPr>
          <p:nvPr/>
        </p:nvSpPr>
        <p:spPr bwMode="auto">
          <a:xfrm>
            <a:off x="609600" y="48006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Given the average six year increase is 101 students per year our current projection of 4705 may be exceeded. </a:t>
            </a:r>
            <a:r>
              <a:rPr lang="en-US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September 1 enrollment is an unofficial.  </a:t>
            </a:r>
            <a:endParaRPr lang="en-US" alt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4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086B1-9AC5-4EFE-AC71-C4E20F1C3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38" y="470648"/>
            <a:ext cx="7907501" cy="874059"/>
          </a:xfrm>
        </p:spPr>
        <p:txBody>
          <a:bodyPr>
            <a:normAutofit fontScale="90000"/>
          </a:bodyPr>
          <a:lstStyle/>
          <a:p>
            <a:pPr defTabSz="1037388">
              <a:defRPr/>
            </a:pPr>
            <a:r>
              <a:rPr lang="en-US" altLang="en-US" sz="3530" dirty="0"/>
              <a:t/>
            </a:r>
            <a:br>
              <a:rPr lang="en-US" altLang="en-US" sz="3530" dirty="0"/>
            </a:br>
            <a:r>
              <a:rPr lang="en-US" altLang="en-US" sz="3530" dirty="0"/>
              <a:t/>
            </a:r>
            <a:br>
              <a:rPr lang="en-US" altLang="en-US" sz="3530" dirty="0"/>
            </a:br>
            <a:r>
              <a:rPr lang="en-US" altLang="en-US" sz="3530" dirty="0"/>
              <a:t/>
            </a:r>
            <a:br>
              <a:rPr lang="en-US" altLang="en-US" sz="3530" dirty="0"/>
            </a:br>
            <a:r>
              <a:rPr lang="en-US" altLang="en-US" sz="3530" dirty="0"/>
              <a:t/>
            </a:r>
            <a:br>
              <a:rPr lang="en-US" altLang="en-US" sz="3530" dirty="0"/>
            </a:br>
            <a:r>
              <a:rPr lang="en-US" altLang="en-US" sz="3530" dirty="0"/>
              <a:t/>
            </a:r>
            <a:br>
              <a:rPr lang="en-US" altLang="en-US" sz="3530" dirty="0"/>
            </a:br>
            <a:r>
              <a:rPr lang="en-US" altLang="en-US" sz="3530" dirty="0"/>
              <a:t/>
            </a:r>
            <a:br>
              <a:rPr lang="en-US" altLang="en-US" sz="3530" dirty="0"/>
            </a:br>
            <a:r>
              <a:rPr lang="en-US" altLang="en-US" sz="3530" dirty="0"/>
              <a:t/>
            </a:r>
            <a:br>
              <a:rPr lang="en-US" altLang="en-US" sz="3530" dirty="0"/>
            </a:br>
            <a:r>
              <a:rPr lang="en-US" altLang="en-US" sz="3530" dirty="0"/>
              <a:t/>
            </a:r>
            <a:br>
              <a:rPr lang="en-US" altLang="en-US" sz="3530" dirty="0"/>
            </a:br>
            <a:r>
              <a:rPr lang="en-US" altLang="en-US" sz="3530" dirty="0"/>
              <a:t/>
            </a:r>
            <a:br>
              <a:rPr lang="en-US" altLang="en-US" sz="3530" dirty="0"/>
            </a:br>
            <a:r>
              <a:rPr lang="en-US" altLang="en-US" sz="3530" dirty="0"/>
              <a:t>                                                                                                                             </a:t>
            </a:r>
            <a:endParaRPr lang="en-US" sz="3265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xmlns="" id="{1E8D9285-B4DF-4E7C-BE14-FEC9EC9E1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73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5579" indent="-252146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294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8583" indent="-201717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03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12016" indent="-201717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53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15450" indent="-201717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18883" indent="-201717" defTabSz="103659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2316" indent="-201717" defTabSz="103659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25750" indent="-201717" defTabSz="103659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9183" indent="-201717" defTabSz="103659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7072AFE-BC25-474D-B5EF-D9C8388BAA0A}" type="slidenum">
              <a:rPr lang="en-US" altLang="en-US" sz="1588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588">
              <a:solidFill>
                <a:srgbClr val="FFFFFF"/>
              </a:solidFill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xmlns="" id="{415EA0EA-418B-4A56-B9E7-AF5D1B0512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39589" y="403412"/>
            <a:ext cx="7826609" cy="14791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sz="2471" dirty="0">
                <a:solidFill>
                  <a:srgbClr val="FF0000"/>
                </a:solidFill>
              </a:rPr>
              <a:t>              </a:t>
            </a:r>
          </a:p>
          <a:p>
            <a:pPr marL="0" indent="0" algn="ctr">
              <a:buNone/>
            </a:pPr>
            <a:r>
              <a:rPr lang="en-US" altLang="en-US" sz="4400" dirty="0"/>
              <a:t>BHSBC/ MSBA:  </a:t>
            </a:r>
            <a:r>
              <a:rPr lang="en-US" altLang="en-US" sz="4400" u="sng" dirty="0"/>
              <a:t>Grade Configurations</a:t>
            </a:r>
            <a:endParaRPr lang="en-US" altLang="en-US" sz="4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0F063E1-7827-4520-9B1C-841A6C636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825191"/>
              </p:ext>
            </p:extLst>
          </p:nvPr>
        </p:nvGraphicFramePr>
        <p:xfrm>
          <a:off x="790016" y="2017059"/>
          <a:ext cx="7568173" cy="4276650"/>
        </p:xfrm>
        <a:graphic>
          <a:graphicData uri="http://schemas.openxmlformats.org/drawingml/2006/table">
            <a:tbl>
              <a:tblPr/>
              <a:tblGrid>
                <a:gridCol w="1434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78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0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34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408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MSBA Configuration Options </a:t>
                      </a: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Elementary </a:t>
                      </a: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Middle School </a:t>
                      </a: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Notes </a:t>
                      </a: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2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654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9-12 *</a:t>
                      </a: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Clr>
                          <a:srgbClr val="FF0000"/>
                        </a:buClr>
                        <a:buSzPts val="2000"/>
                        <a:buFont typeface="Wingdings"/>
                        <a:buChar char="q"/>
                      </a:pPr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K-4  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latin typeface="Wingdings"/>
                      </a:endParaRP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Clr>
                          <a:srgbClr val="FF0000"/>
                        </a:buClr>
                        <a:buSzPts val="2000"/>
                        <a:buFont typeface="Wingdings"/>
                        <a:buChar char="q"/>
                      </a:pPr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5-8  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latin typeface="Wingdings"/>
                      </a:endParaRP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MS and Elementary enrollment / space issues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not addressed. </a:t>
                      </a: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14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latin typeface="Arial"/>
                        </a:rPr>
                        <a:t>8-12 *</a:t>
                      </a: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F0E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>
                        <a:buClr>
                          <a:srgbClr val="FF0000"/>
                        </a:buClr>
                        <a:buSzPts val="2000"/>
                        <a:buFont typeface="Wingdings"/>
                        <a:buChar char="q"/>
                      </a:pPr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K-4  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latin typeface="Wingdings"/>
                      </a:endParaRP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>
                        <a:buClr>
                          <a:srgbClr val="00B050"/>
                        </a:buClr>
                        <a:buSzPts val="2000"/>
                        <a:buFont typeface="Wingdings"/>
                        <a:buChar char="ü"/>
                      </a:pPr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5-7 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latin typeface="Wingdings"/>
                      </a:endParaRP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HS and MS levels would have space – 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Elementary level  issues not addressed. </a:t>
                      </a: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91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8/9…10-12</a:t>
                      </a: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0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05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8… 9-12 </a:t>
                      </a: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838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latin typeface="Arial"/>
                        </a:rPr>
                        <a:t>7-12 *</a:t>
                      </a: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0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buClr>
                          <a:srgbClr val="00B050"/>
                        </a:buClr>
                        <a:buSzPts val="2000"/>
                        <a:buFont typeface="Wingdings"/>
                        <a:buChar char="ü"/>
                      </a:pPr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Arial"/>
                        </a:rPr>
                        <a:t>K-3  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latin typeface="Wingdings"/>
                      </a:endParaRP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buClr>
                          <a:srgbClr val="00B050"/>
                        </a:buClr>
                        <a:buSzPts val="2000"/>
                        <a:buFont typeface="Wingdings"/>
                        <a:buChar char="ü"/>
                      </a:pPr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4-6 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latin typeface="Wingdings"/>
                      </a:endParaRP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All levels would  be provided space to 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accommodate increased enrollment. </a:t>
                      </a: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223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7/8…9-12 </a:t>
                      </a:r>
                    </a:p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7-9 … 10-12</a:t>
                      </a: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2928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* MSBA / BHSBC </a:t>
                      </a: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t">
                        <a:buClr>
                          <a:srgbClr val="FF0000"/>
                        </a:buClr>
                        <a:buSzPts val="2000"/>
                        <a:buFont typeface="Wingdings"/>
                        <a:buChar char="q"/>
                      </a:pP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Space Issues Still to be Resolved by Town 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Wingdings"/>
                      </a:endParaRPr>
                    </a:p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292934"/>
                          </a:solidFill>
                          <a:latin typeface="Arial"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29293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943" marR="4943" marT="6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292934"/>
                        </a:solidFill>
                        <a:latin typeface="Arial"/>
                      </a:endParaRPr>
                    </a:p>
                  </a:txBody>
                  <a:tcPr marL="7469" marR="7469" marT="746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292934"/>
                        </a:solidFill>
                        <a:latin typeface="Arial"/>
                      </a:endParaRPr>
                    </a:p>
                  </a:txBody>
                  <a:tcPr marL="7469" marR="7469" marT="746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46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Belmont Public Schools</a:t>
            </a:r>
            <a:br>
              <a:rPr lang="en-US" dirty="0"/>
            </a:br>
            <a:r>
              <a:rPr lang="en-US" dirty="0"/>
              <a:t>Configurations Flow Chart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01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041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1515</TotalTime>
  <Words>785</Words>
  <Application>Microsoft Office PowerPoint</Application>
  <PresentationFormat>On-screen Show (4:3)</PresentationFormat>
  <Paragraphs>202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Equity</vt:lpstr>
      <vt:lpstr>Office Theme</vt:lpstr>
      <vt:lpstr>Clarity</vt:lpstr>
      <vt:lpstr>Belmont High School Building Committee  BHSBC</vt:lpstr>
      <vt:lpstr>Agenda</vt:lpstr>
      <vt:lpstr>PowerPoint Presentation</vt:lpstr>
      <vt:lpstr>PowerPoint Presentation</vt:lpstr>
      <vt:lpstr> BHSBC COMMUNITY ENGAGEMENT MEETINGS</vt:lpstr>
      <vt:lpstr>Two Lens to View the Work</vt:lpstr>
      <vt:lpstr>Enrollment – District Wide Increase over 6 Year Period &amp; Projection over the next 2 Year Period </vt:lpstr>
      <vt:lpstr>                                                                                                                                      </vt:lpstr>
      <vt:lpstr>Belmont Public Schools Configurations Flow Chart</vt:lpstr>
      <vt:lpstr>                    Decision and Roles on Configuration Options</vt:lpstr>
      <vt:lpstr>Belmont Public Schools</vt:lpstr>
      <vt:lpstr>Key Words for Education </vt:lpstr>
      <vt:lpstr>KEY WORDS FOR FACILITIES As closure to the Educator Workshop, participants were asked to identify one word or a two-word phrase that best represented their personal thoughts about the future facilities.</vt:lpstr>
      <vt:lpstr>Visioning Session: Phase Two September 19 &amp; 20, 2017</vt:lpstr>
      <vt:lpstr>Visioning Session: Phase Two September 19 &amp; 20, 2017</vt:lpstr>
      <vt:lpstr>Visioning Committees  Grade Configuration Straw Poll </vt:lpstr>
      <vt:lpstr>Existing High School Conditions</vt:lpstr>
      <vt:lpstr>Existing High School Conditions</vt:lpstr>
      <vt:lpstr>Existing High School Conditions</vt:lpstr>
      <vt:lpstr>Guiding Principals of Project Design</vt:lpstr>
      <vt:lpstr>Guiding Principals of Project Design</vt:lpstr>
      <vt:lpstr>Design Space Summary Estimate </vt:lpstr>
      <vt:lpstr>Decision Tree</vt:lpstr>
      <vt:lpstr>Belmont High School Building Committee  BHSBC</vt:lpstr>
    </vt:vector>
  </TitlesOfParts>
  <Company>BPS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Phelan, John</dc:creator>
  <cp:lastModifiedBy>Boyle, Gerald</cp:lastModifiedBy>
  <cp:revision>53</cp:revision>
  <cp:lastPrinted>2017-10-13T12:09:43Z</cp:lastPrinted>
  <dcterms:created xsi:type="dcterms:W3CDTF">2017-09-18T13:07:02Z</dcterms:created>
  <dcterms:modified xsi:type="dcterms:W3CDTF">2017-10-16T12:44:11Z</dcterms:modified>
</cp:coreProperties>
</file>